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7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7" r:id="rId1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5" d="100"/>
          <a:sy n="75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770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894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202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972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30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662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58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192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926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54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1017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320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99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93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748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967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27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376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631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89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704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7584C-5DBD-4559-969B-D4DD15637BC9}" type="datetimeFigureOut">
              <a:rPr lang="ar-IQ" smtClean="0"/>
              <a:t>25/04/1440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10205-C650-4149-BA24-95149760572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610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1/2/2019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72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askabiologist.asu.edu/sites/default/files/resources/activities/body_depot/busy_bones/skeleton_both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14400" y="2464225"/>
            <a:ext cx="10363200" cy="1136226"/>
          </a:xfrm>
        </p:spPr>
        <p:txBody>
          <a:bodyPr>
            <a:noAutofit/>
          </a:bodyPr>
          <a:lstStyle/>
          <a:p>
            <a:pPr lvl="0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5400" dirty="0" smtClean="0"/>
              <a:t>Bone anatomy and physiology</a:t>
            </a:r>
            <a:endParaRPr lang="ar-IQ" sz="54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9448800" cy="1752600"/>
          </a:xfrm>
        </p:spPr>
        <p:txBody>
          <a:bodyPr>
            <a:normAutofit/>
          </a:bodyPr>
          <a:lstStyle/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dirty="0" smtClean="0">
                <a:solidFill>
                  <a:prstClr val="black"/>
                </a:solidFill>
                <a:latin typeface="Calibri Light" panose="020F0302020204030204"/>
              </a:rPr>
              <a:t>Dr. Mahdi H. </a:t>
            </a:r>
            <a:r>
              <a:rPr lang="en-US" dirty="0" err="1" smtClean="0">
                <a:solidFill>
                  <a:prstClr val="black"/>
                </a:solidFill>
                <a:latin typeface="Calibri Light" panose="020F0302020204030204"/>
              </a:rPr>
              <a:t>Hammadi</a:t>
            </a:r>
            <a:endParaRPr lang="en-US" dirty="0" smtClean="0">
              <a:solidFill>
                <a:prstClr val="black"/>
              </a:solidFill>
              <a:latin typeface="Calibri Light" panose="020F0302020204030204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dirty="0" smtClean="0">
                <a:solidFill>
                  <a:prstClr val="black"/>
                </a:solidFill>
                <a:latin typeface="Calibri Light" panose="020F0302020204030204"/>
              </a:rPr>
              <a:t>PhD  Sc. Clinical  Physiology  </a:t>
            </a:r>
            <a:endParaRPr lang="en-US" dirty="0">
              <a:solidFill>
                <a:prstClr val="black"/>
              </a:solidFill>
            </a:endParaRPr>
          </a:p>
          <a:p>
            <a:endParaRPr lang="ar-IQ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0"/>
            <a:ext cx="3733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rtl="0"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endParaRPr lang="ar-IQ" b="1" dirty="0">
              <a:solidFill>
                <a:prstClr val="black"/>
              </a:solidFill>
              <a:latin typeface="Book Antiqua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62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1"/>
            <a:ext cx="1600200" cy="1511727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334134" y="2247899"/>
            <a:ext cx="8571866" cy="1352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endParaRPr lang="ar-IQ" sz="44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828799" y="3886200"/>
            <a:ext cx="8610601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endParaRPr lang="ar-IQ" sz="3200" b="1" dirty="0">
              <a:solidFill>
                <a:prstClr val="black"/>
              </a:solidFill>
            </a:endParaRPr>
          </a:p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</p:txBody>
      </p:sp>
      <p:pic>
        <p:nvPicPr>
          <p:cNvPr id="9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0"/>
            <a:ext cx="1600200" cy="1511727"/>
          </a:xfrm>
          <a:prstGeom prst="rect">
            <a:avLst/>
          </a:prstGeom>
          <a:noFill/>
        </p:spPr>
      </p:pic>
      <p:pic>
        <p:nvPicPr>
          <p:cNvPr id="13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65358" y="228599"/>
            <a:ext cx="1600200" cy="1511727"/>
          </a:xfrm>
          <a:prstGeom prst="rect">
            <a:avLst/>
          </a:prstGeom>
          <a:noFill/>
        </p:spPr>
      </p:pic>
      <p:pic>
        <p:nvPicPr>
          <p:cNvPr id="14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331200" y="228600"/>
            <a:ext cx="2108200" cy="1616077"/>
          </a:xfrm>
          <a:prstGeom prst="rect">
            <a:avLst/>
          </a:prstGeom>
          <a:noFill/>
        </p:spPr>
      </p:pic>
      <p:pic>
        <p:nvPicPr>
          <p:cNvPr id="15" name="صورة 14" descr="C:\Users\FUJISU\Desktop\IMG-16907f31729bef2e96175c6d36d51693-V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7" t="7214" r="79645" b="72561"/>
          <a:stretch/>
        </p:blipFill>
        <p:spPr bwMode="auto">
          <a:xfrm>
            <a:off x="1334134" y="228599"/>
            <a:ext cx="2399665" cy="17907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0313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0">
              <a:lnSpc>
                <a:spcPct val="110000"/>
              </a:lnSpc>
              <a:spcAft>
                <a:spcPts val="0"/>
              </a:spcAft>
            </a:pPr>
            <a:r>
              <a:rPr lang="en-US" sz="4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Spongy bone: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l" rtl="0">
              <a:lnSpc>
                <a:spcPct val="110000"/>
              </a:lnSpc>
              <a:spcAft>
                <a:spcPts val="0"/>
              </a:spcAft>
              <a:buNone/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found mostly at the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ends of bones and joints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About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20%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the bone in your body is spongy.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Unlike compact bone that is mostly solid,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spongy bone is full of open sections called pores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8011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52" descr="spongy bon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3144044"/>
            <a:ext cx="6997700" cy="29519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4327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>
              <a:lnSpc>
                <a:spcPct val="107000"/>
              </a:lnSpc>
              <a:spcAft>
                <a:spcPts val="0"/>
              </a:spcAft>
            </a:pPr>
            <a:r>
              <a:rPr lang="en-US" sz="4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Bone marrow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ts val="18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inside of your bones are filled with a soft tissue called marrow. There are two types of bone marrow: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l" rtl="0">
              <a:lnSpc>
                <a:spcPts val="18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Red marrow</a:t>
            </a:r>
            <a:endParaRPr lang="en-US" dirty="0" smtClean="0">
              <a:effectLst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Yellow  marrow</a:t>
            </a:r>
            <a:endParaRPr lang="en-US" dirty="0" smtClean="0">
              <a:effectLst/>
            </a:endParaRPr>
          </a:p>
          <a:p>
            <a:pPr indent="0" algn="l" rtl="0">
              <a:lnSpc>
                <a:spcPts val="18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</a:endParaRPr>
          </a:p>
          <a:p>
            <a:pPr algn="l" rtl="0">
              <a:lnSpc>
                <a:spcPts val="1800"/>
              </a:lnSpc>
              <a:spcAft>
                <a:spcPts val="0"/>
              </a:spcAft>
            </a:pPr>
            <a:r>
              <a:rPr lang="en-US" sz="3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Red bone marrow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where all new red blood cells, white blood cells, and platelets are made.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 bone marrow is 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found in the center of flat bones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such as your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shoulder blades and ribs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l" rtl="0">
              <a:lnSpc>
                <a:spcPts val="18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23778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>
              <a:lnSpc>
                <a:spcPct val="150000"/>
              </a:lnSpc>
              <a:spcAft>
                <a:spcPts val="0"/>
              </a:spcAft>
            </a:pPr>
            <a:r>
              <a:rPr lang="en-US" sz="3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Yellow marrow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made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mostly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fat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is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found in the hollow centers of long bones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such as the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thigh bones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does not make blood cells or platelets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yellow and red bone marrow have many small and large blood vessels and veins running through them to let nutrients and waste in and out of the bone.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1859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Bones are made of four main kinds of cells</a:t>
            </a: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l" rtl="0">
              <a:lnSpc>
                <a:spcPts val="1800"/>
              </a:lnSpc>
              <a:spcAft>
                <a:spcPts val="0"/>
              </a:spcAft>
              <a:buNone/>
            </a:pP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Osteoclasts </a:t>
            </a:r>
            <a:endParaRPr lang="en-US" dirty="0" smtClean="0">
              <a:effectLst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Osteoblasts </a:t>
            </a:r>
            <a:endParaRPr lang="en-US" dirty="0" smtClean="0">
              <a:effectLst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Osteocytes </a:t>
            </a:r>
            <a:endParaRPr lang="en-US" dirty="0" smtClean="0">
              <a:effectLst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lining cells</a:t>
            </a:r>
            <a:endParaRPr lang="en-US" dirty="0" smtClean="0">
              <a:effectLst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7901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 algn="ctr" rtl="0">
              <a:lnSpc>
                <a:spcPct val="150000"/>
              </a:lnSpc>
              <a:spcBef>
                <a:spcPts val="1500"/>
              </a:spcBef>
              <a:spcAft>
                <a:spcPts val="600"/>
              </a:spcAft>
            </a:pPr>
            <a:r>
              <a:rPr lang="en-US" sz="6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Bone </a:t>
            </a:r>
            <a:r>
              <a:rPr lang="en-US" sz="60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Anatom</a:t>
            </a:r>
            <a:r>
              <a:rPr lang="en-US" sz="6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6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ar-IQ" sz="6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lnSpc>
                <a:spcPct val="150000"/>
              </a:lnSpc>
              <a:spcBef>
                <a:spcPts val="1500"/>
              </a:spcBef>
              <a:spcAft>
                <a:spcPts val="600"/>
              </a:spcAft>
              <a:buNone/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Bones are made of active, living cells that are busy growing, repairing themselves, and communicating with other parts of the body.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2001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ts val="1800"/>
              </a:lnSpc>
              <a:spcAft>
                <a:spcPts val="0"/>
              </a:spcAft>
            </a:pPr>
            <a:r>
              <a:rPr lang="en-US" sz="3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many bones are in the human body?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skeleton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of an adult human is made up of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206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bones of many different shapes and sizes. Added together, your bones make up about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15%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of your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body weight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Newborn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babies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are actually born with many more bones than this (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around 300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 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but many bones grow together, or fuse, as babies become older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Some bones are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long and thick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like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your thigh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bones. Others are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thin, flat, and wide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like your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3105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47" descr="human skeleton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2082800"/>
            <a:ext cx="6438899" cy="4584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174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Function: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 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Protection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Movement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Blood Cell Formation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Storage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23509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49" descr="cross section of bone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63800"/>
            <a:ext cx="6756400" cy="294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3588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07000"/>
              </a:lnSpc>
              <a:spcBef>
                <a:spcPts val="1500"/>
              </a:spcBef>
              <a:spcAft>
                <a:spcPts val="600"/>
              </a:spcAft>
            </a:pPr>
            <a:r>
              <a:rPr lang="en-US" sz="4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are your bones made of?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ts val="1800"/>
              </a:lnSpc>
              <a:spcAft>
                <a:spcPts val="0"/>
              </a:spcAft>
            </a:pPr>
            <a:r>
              <a:rPr lang="en-US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Each bone in your body is made up of three main types of bone material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l" rtl="0">
              <a:lnSpc>
                <a:spcPts val="18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Compact bone</a:t>
            </a:r>
            <a:endParaRPr lang="en-US" dirty="0" smtClean="0">
              <a:effectLst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Spongy bone</a:t>
            </a:r>
            <a:endParaRPr lang="en-US" dirty="0" smtClean="0">
              <a:effectLst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Bone marrow.</a:t>
            </a:r>
            <a:endParaRPr lang="en-US" dirty="0" smtClean="0">
              <a:effectLst/>
            </a:endParaRPr>
          </a:p>
          <a:p>
            <a:pPr marL="276225" indent="0" algn="l" rtl="0">
              <a:lnSpc>
                <a:spcPts val="18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60545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50" descr="Cross section showing osteons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4" y="2600324"/>
            <a:ext cx="6035675" cy="2936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7303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07000"/>
              </a:lnSpc>
              <a:spcAft>
                <a:spcPts val="0"/>
              </a:spcAft>
              <a:tabLst>
                <a:tab pos="1676400" algn="l"/>
              </a:tabLst>
            </a:pPr>
            <a:r>
              <a:rPr lang="en-US" sz="4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Compact bone	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ts val="18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Compact bone is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heaviest, hardest type of bone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needs to be very strong as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supports your body and muscles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you walk, run, and move throughout the day.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About 80% of the bone in your body is compact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makes up the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outer layer of the bone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also helps protect the more fragile layers inside.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ts val="18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ts val="18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you looked at it through a microscope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Filled with 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many very tiny passages, or canals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 for nerves and blood vessels.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Compact bone is made of special cells called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osteocytes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These cells are lined up in rings around the canals.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Together,  a canal and the osteocytes that surround it are called </a:t>
            </a:r>
            <a:r>
              <a:rPr lang="en-US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osteons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ts val="18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Osteons are like thick tubes all going the same direction inside the bone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3796171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251</Words>
  <Application>Microsoft Office PowerPoint</Application>
  <PresentationFormat>ملء الشاشة</PresentationFormat>
  <Paragraphs>64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Calibri</vt:lpstr>
      <vt:lpstr>Calibri Light</vt:lpstr>
      <vt:lpstr>Symbol</vt:lpstr>
      <vt:lpstr>Times New Roman</vt:lpstr>
      <vt:lpstr>نسق Office</vt:lpstr>
      <vt:lpstr>1_Office Theme</vt:lpstr>
      <vt:lpstr>Bone anatomy and physiology</vt:lpstr>
      <vt:lpstr> Bone Anatom </vt:lpstr>
      <vt:lpstr>عرض تقديمي في PowerPoint</vt:lpstr>
      <vt:lpstr>عرض تقديمي في PowerPoint</vt:lpstr>
      <vt:lpstr>Function: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Bone Anatom </dc:title>
  <dc:creator>FUJISU</dc:creator>
  <cp:lastModifiedBy>FUJISU</cp:lastModifiedBy>
  <cp:revision>4</cp:revision>
  <dcterms:created xsi:type="dcterms:W3CDTF">2019-01-02T06:02:10Z</dcterms:created>
  <dcterms:modified xsi:type="dcterms:W3CDTF">2019-01-02T06:19:34Z</dcterms:modified>
</cp:coreProperties>
</file>